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29"/>
  </p:notesMasterIdLst>
  <p:sldIdLst>
    <p:sldId id="256" r:id="rId2"/>
    <p:sldId id="257" r:id="rId3"/>
    <p:sldId id="259" r:id="rId4"/>
    <p:sldId id="282" r:id="rId5"/>
    <p:sldId id="261" r:id="rId6"/>
    <p:sldId id="260" r:id="rId7"/>
    <p:sldId id="266" r:id="rId8"/>
    <p:sldId id="267" r:id="rId9"/>
    <p:sldId id="262" r:id="rId10"/>
    <p:sldId id="270" r:id="rId11"/>
    <p:sldId id="268" r:id="rId12"/>
    <p:sldId id="269" r:id="rId13"/>
    <p:sldId id="263" r:id="rId14"/>
    <p:sldId id="277" r:id="rId15"/>
    <p:sldId id="279" r:id="rId16"/>
    <p:sldId id="278" r:id="rId17"/>
    <p:sldId id="271" r:id="rId18"/>
    <p:sldId id="264" r:id="rId19"/>
    <p:sldId id="274" r:id="rId20"/>
    <p:sldId id="273" r:id="rId21"/>
    <p:sldId id="272" r:id="rId22"/>
    <p:sldId id="275" r:id="rId23"/>
    <p:sldId id="276" r:id="rId24"/>
    <p:sldId id="265" r:id="rId25"/>
    <p:sldId id="281" r:id="rId26"/>
    <p:sldId id="280" r:id="rId27"/>
    <p:sldId id="25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țiune fără titlu" id="{90E77CCA-22A8-4911-98DE-7FD7B7D852AB}">
          <p14:sldIdLst>
            <p14:sldId id="256"/>
            <p14:sldId id="257"/>
            <p14:sldId id="259"/>
            <p14:sldId id="282"/>
            <p14:sldId id="261"/>
            <p14:sldId id="260"/>
            <p14:sldId id="266"/>
            <p14:sldId id="267"/>
            <p14:sldId id="262"/>
            <p14:sldId id="270"/>
            <p14:sldId id="268"/>
            <p14:sldId id="269"/>
            <p14:sldId id="263"/>
            <p14:sldId id="277"/>
            <p14:sldId id="279"/>
            <p14:sldId id="278"/>
            <p14:sldId id="271"/>
            <p14:sldId id="264"/>
            <p14:sldId id="274"/>
            <p14:sldId id="273"/>
            <p14:sldId id="272"/>
            <p14:sldId id="275"/>
            <p14:sldId id="276"/>
            <p14:sldId id="265"/>
            <p14:sldId id="281"/>
            <p14:sldId id="280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MD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C5285-26A7-4A2E-997B-F28AFDA05086}" type="datetimeFigureOut">
              <a:rPr lang="ro-MD" smtClean="0"/>
              <a:t>14.02.2022</a:t>
            </a:fld>
            <a:endParaRPr lang="ro-MD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MD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o-MD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MD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C781F-18F6-4202-87C2-FF70C61BB53E}" type="slidenum">
              <a:rPr lang="ro-MD" smtClean="0"/>
              <a:t>‹#›</a:t>
            </a:fld>
            <a:endParaRPr lang="ro-MD"/>
          </a:p>
        </p:txBody>
      </p:sp>
    </p:spTree>
    <p:extLst>
      <p:ext uri="{BB962C8B-B14F-4D97-AF65-F5344CB8AC3E}">
        <p14:creationId xmlns:p14="http://schemas.microsoft.com/office/powerpoint/2010/main" val="2688804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M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C781F-18F6-4202-87C2-FF70C61BB53E}" type="slidenum">
              <a:rPr lang="ro-MD" smtClean="0"/>
              <a:t>27</a:t>
            </a:fld>
            <a:endParaRPr lang="ro-MD"/>
          </a:p>
        </p:txBody>
      </p:sp>
    </p:spTree>
    <p:extLst>
      <p:ext uri="{BB962C8B-B14F-4D97-AF65-F5344CB8AC3E}">
        <p14:creationId xmlns:p14="http://schemas.microsoft.com/office/powerpoint/2010/main" val="27602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1095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6335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36970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9632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37948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697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0190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8538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0281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3718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745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28076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5865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70746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0038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149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7FD19-0158-431F-AF27-6CA6C3B38EEE}" type="datetimeFigureOut">
              <a:rPr lang="ro-RO" smtClean="0"/>
              <a:t>14.02.2022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1700B49-15B2-4817-8929-68345A1CE66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015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itinere.md/" TargetMode="External"/><Relationship Id="rId2" Type="http://schemas.openxmlformats.org/officeDocument/2006/relationships/hyperlink" Target="http://www.henricapitant.md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5EACF69-EAE7-4B90-9AFE-A4BFB5274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321" y="2414136"/>
            <a:ext cx="9452292" cy="1584961"/>
          </a:xfrm>
        </p:spPr>
        <p:txBody>
          <a:bodyPr>
            <a:normAutofit fontScale="90000"/>
          </a:bodyPr>
          <a:lstStyle/>
          <a:p>
            <a:pPr algn="ctr"/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MD" sz="2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 NR.1 </a:t>
            </a:r>
            <a:br>
              <a:rPr lang="ro-MD" sz="2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27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ANTREPRENORIATUL SOCIAL ȘI OBIECTIVELE DEZVOLTĂRII DURABILE</a:t>
            </a:r>
            <a:br>
              <a:rPr lang="ro-MD" sz="27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MD" sz="27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Formator: Dr.hab. Plotnic Olesea, profesor universitar</a:t>
            </a:r>
            <a:endParaRPr lang="ro-MD" sz="2700" b="1" dirty="0">
              <a:solidFill>
                <a:srgbClr val="0070C0"/>
              </a:solidFill>
            </a:endParaRP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2FD7990B-32DB-435D-A9FE-5F62932CC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9761" y="4779562"/>
            <a:ext cx="9614852" cy="1126283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o-MD" sz="7200" b="1" i="1" dirty="0" smtClean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Proiectul </a:t>
            </a:r>
            <a:r>
              <a:rPr lang="ro-MD" sz="7200" b="1" i="1" dirty="0" smtClean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GoYouth+ este implementat de  Asociația Henri Capitant de Cultură Juridică /AHCCJ  </a:t>
            </a:r>
            <a:r>
              <a:rPr lang="ro-MD" sz="72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(Grant nr.979)</a:t>
            </a:r>
            <a:endParaRPr lang="ro-MD" sz="7200" b="1" i="1" dirty="0" smtClean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o-MD" sz="7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www.henricapitant.md</a:t>
            </a:r>
            <a:r>
              <a:rPr lang="ro-MD" sz="7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o-MD" sz="7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/ </a:t>
            </a:r>
            <a:r>
              <a:rPr lang="ro-MD" sz="7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www.haitinere.md</a:t>
            </a:r>
            <a:r>
              <a:rPr lang="ro-MD" sz="7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endParaRPr lang="ro-RO" sz="7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o-RO" sz="72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Data: </a:t>
            </a:r>
            <a:r>
              <a:rPr lang="ro-RO" sz="72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12.02.2022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o-RO" sz="72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Locația: </a:t>
            </a:r>
            <a:r>
              <a:rPr lang="ro-RO" sz="72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Gimnaziul s. Mingir, </a:t>
            </a:r>
            <a:r>
              <a:rPr lang="ro-RO" sz="72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rnul</a:t>
            </a:r>
            <a:r>
              <a:rPr lang="ro-RO" sz="72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Hâncești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RO" sz="7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15996B77-2D55-4C37-9BA1-5BB06C2F1DC8}"/>
              </a:ext>
            </a:extLst>
          </p:cNvPr>
          <p:cNvSpPr txBox="1"/>
          <p:nvPr/>
        </p:nvSpPr>
        <p:spPr>
          <a:xfrm>
            <a:off x="1170963" y="1153776"/>
            <a:ext cx="10909277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o-RO" sz="1600" b="1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Acest proiect este finanțat de Uniunea Europeană și este cofinanțat de Suedia prin intermediul</a:t>
            </a:r>
            <a:r>
              <a:rPr lang="ro-RO" sz="1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Fundației Est-Europene</a:t>
            </a:r>
            <a:endParaRPr lang="ro-RO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CasetăText 10">
            <a:extLst>
              <a:ext uri="{FF2B5EF4-FFF2-40B4-BE49-F238E27FC236}">
                <a16:creationId xmlns:a16="http://schemas.microsoft.com/office/drawing/2014/main" id="{8AE97595-A999-4754-BF8E-A619763106AD}"/>
              </a:ext>
            </a:extLst>
          </p:cNvPr>
          <p:cNvSpPr txBox="1"/>
          <p:nvPr/>
        </p:nvSpPr>
        <p:spPr>
          <a:xfrm>
            <a:off x="1364003" y="1087994"/>
            <a:ext cx="10535920" cy="104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ro-RO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fr-FR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ANTREPRENORIATUL SOCIAL ȘI TINERII DIN MOLDOVA </a:t>
            </a:r>
            <a:r>
              <a:rPr lang="ro-RO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PENTRU O SOCIETATE </a:t>
            </a:r>
            <a:endParaRPr lang="ro-RO" sz="18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fr-FR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MAI INCLUSIVĂ, DURABILĂ ȘI INOVATIVĂ</a:t>
            </a:r>
            <a:r>
              <a:rPr lang="ro-RO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/ </a:t>
            </a:r>
            <a:r>
              <a:rPr lang="fr-FR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GoYouth</a:t>
            </a:r>
            <a:r>
              <a:rPr lang="fr-F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+</a:t>
            </a:r>
            <a:endParaRPr lang="ro-RO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127E63-8CF7-4448-99AA-85AB63AC2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501" y="5249371"/>
            <a:ext cx="1777778" cy="5206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F53D37-6C1A-496A-BFF6-C2B1476C4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21" y="5155829"/>
            <a:ext cx="2141540" cy="614177"/>
          </a:xfrm>
          <a:prstGeom prst="rect">
            <a:avLst/>
          </a:prstGeom>
        </p:spPr>
      </p:pic>
      <p:pic>
        <p:nvPicPr>
          <p:cNvPr id="10" name="Imagine 9">
            <a:extLst>
              <a:ext uri="{FF2B5EF4-FFF2-40B4-BE49-F238E27FC236}">
                <a16:creationId xmlns:a16="http://schemas.microsoft.com/office/drawing/2014/main" id="{91E2C1AE-18E3-42BA-AAA1-7329C7373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9761" y="42709"/>
            <a:ext cx="8837014" cy="104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b="1" dirty="0"/>
              <a:t>Unități de conținut: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Prevederi generale despre Antreprenoriatul social</a:t>
            </a:r>
          </a:p>
          <a:p>
            <a:r>
              <a:rPr lang="ro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Cadrul legal de reglementare al Antreprenoriatului social</a:t>
            </a:r>
          </a:p>
          <a:p>
            <a:r>
              <a:rPr lang="ro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Subiecții Antreprenoriatului social</a:t>
            </a:r>
          </a:p>
          <a:p>
            <a:r>
              <a:rPr lang="ro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Activitatea de întreprinzător social</a:t>
            </a:r>
          </a:p>
          <a:p>
            <a:r>
              <a:rPr lang="ro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Domeniile de desfășurare a Antreprenoriatului social</a:t>
            </a:r>
          </a:p>
          <a:p>
            <a:r>
              <a:rPr lang="ro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Facilitățile de dezvoltare a Antreprenoriatului social</a:t>
            </a:r>
            <a:endParaRPr lang="ro-MD" sz="2400" kern="140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B9BA0196-0FE5-472D-B299-222763BCD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4D034B85-EB42-4C0E-97BC-45CFB7758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32" y="2069770"/>
            <a:ext cx="1904268" cy="546130"/>
          </a:xfrm>
          <a:prstGeom prst="rect">
            <a:avLst/>
          </a:prstGeom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7B7C1F2A-86D4-4ADB-807C-FD64553FC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7" y="2882870"/>
            <a:ext cx="1864833" cy="54613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0A891581-86DB-4380-9E8E-041F24BE6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84" y="3736772"/>
            <a:ext cx="1654628" cy="59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8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b="1" dirty="0"/>
              <a:t>Obiective de referință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 deosebi conceptul de Antreprenoriat social în raport cu alte domenii de activitate;</a:t>
            </a:r>
          </a:p>
          <a:p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 dezvolta abilități de identificare a cadrului legal cu privire la Antreprenoriatul social;</a:t>
            </a:r>
          </a:p>
          <a:p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</a:t>
            </a:r>
            <a:r>
              <a:rPr lang="ro-MD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defini activitatea de întreprinzător social și de a descrie elementele definitorii ale acestei activități;</a:t>
            </a:r>
          </a:p>
          <a:p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 identifica subiecții activității de întreprinzător individual potrivit sferei și domeniului de activitate;</a:t>
            </a:r>
          </a:p>
          <a:p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 evalua domeniile orientate spre activitățile Antreprenoriatului social</a:t>
            </a:r>
          </a:p>
          <a:p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a aprecia avantajele/facilitățile practicării Antreprenoriatului social.</a:t>
            </a: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90165B97-ED63-41C8-88D1-00D5E9E36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F3CD664A-BCF7-478F-A0D6-04F3F5EAB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" y="2133601"/>
            <a:ext cx="1646877" cy="472312"/>
          </a:xfrm>
          <a:prstGeom prst="rect">
            <a:avLst/>
          </a:prstGeom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1AB725E9-7679-4B32-A495-E34D51D46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8" y="2945667"/>
            <a:ext cx="1646877" cy="4823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CDB21DFB-0617-4BC3-AFAA-B1674FAFF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02" y="3736772"/>
            <a:ext cx="1650410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7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b="1" dirty="0"/>
              <a:t>Bibliografie recomandată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328468" cy="3777622"/>
          </a:xfrm>
        </p:spPr>
        <p:txBody>
          <a:bodyPr>
            <a:normAutofit/>
          </a:bodyPr>
          <a:lstStyle/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Legea </a:t>
            </a:r>
            <a:r>
              <a:rPr lang="it-IT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nr. 845/1992 cu privire la antreprenoriat şi întreprinderi</a:t>
            </a:r>
            <a:r>
              <a:rPr lang="ro-RO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it-IT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(Capitolul VI1 art. 36</a:t>
            </a:r>
            <a:r>
              <a:rPr lang="ro-RO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it-IT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– 36</a:t>
            </a:r>
            <a:r>
              <a:rPr lang="ro-RO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it-IT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5)</a:t>
            </a:r>
            <a:r>
              <a:rPr lang="ro-RO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o-RO" sz="1800" kern="140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https://www.legis.md/cautare/getResults?doc_id=124919&amp;lang=ro</a:t>
            </a:r>
            <a:endParaRPr lang="ro-RO" kern="1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Legea nr. 547/2003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it-IT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asistenței sociale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o-RO" sz="1800" kern="140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https://www.legis.md/cautare/getResults?doc_id=107485&amp;lang=ro</a:t>
            </a:r>
            <a:endParaRPr lang="ro-RO" kern="1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Hotărârea Guvernului 1165 din 28.11.2008 </a:t>
            </a:r>
            <a:r>
              <a:rPr lang="ru-RU" sz="16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o-RO" sz="16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 privire la aprobarea Regulamentului de organizare și funcționare a Comisiei Naționale </a:t>
            </a:r>
            <a:r>
              <a:rPr lang="ro-MD" sz="160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 Antreprenoriat Social și a listei genurilor de activitate ce constituie activități de antreprenoriat social </a:t>
            </a:r>
            <a:r>
              <a:rPr lang="ro-RO" sz="160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o-RO" sz="1600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://www.legis.md/cautare/getResults?doc_id=109970&amp;lang=ro</a:t>
            </a:r>
          </a:p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Clasificatorul Activităților din Economia Moldovei (CAEM-2) aprobat prin Ordinul Biroului </a:t>
            </a:r>
            <a:r>
              <a:rPr lang="ro-RO" sz="16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Naţional</a:t>
            </a:r>
            <a:r>
              <a:rPr lang="ro-RO" sz="16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de Statistică nr. 28 din 07 mai 2019, în aplicare din 07 mai 2019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kern="140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        </a:t>
            </a:r>
            <a:r>
              <a:rPr lang="ro-RO" sz="1600" kern="140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https://statistica.gov.md/pageview.php?l=ro&amp;idc=385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sz="1800" b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90165B97-ED63-41C8-88D1-00D5E9E36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F3CD664A-BCF7-478F-A0D6-04F3F5EAB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" y="2133601"/>
            <a:ext cx="1646877" cy="472312"/>
          </a:xfrm>
          <a:prstGeom prst="rect">
            <a:avLst/>
          </a:prstGeom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1AB725E9-7679-4B32-A495-E34D51D46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8" y="2945667"/>
            <a:ext cx="1646877" cy="4823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CDB21DFB-0617-4BC3-AFAA-B1674FAFF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02" y="3736772"/>
            <a:ext cx="1650410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0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1395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b="1" dirty="0"/>
              <a:t>Evaluare inițială a cunoștințelor în domeniul </a:t>
            </a:r>
            <a:r>
              <a:rPr lang="ro-RO" b="1" dirty="0" err="1"/>
              <a:t>Antreprenoriatului</a:t>
            </a:r>
            <a:r>
              <a:rPr lang="ro-RO" b="1" dirty="0"/>
              <a:t> social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este </a:t>
            </a:r>
            <a:r>
              <a:rPr lang="fr-FR" sz="2400" b="1" kern="1400" cap="small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</a:t>
            </a:r>
            <a:r>
              <a:rPr lang="fr-FR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Social?</a:t>
            </a:r>
            <a:endParaRPr lang="ro-RO" sz="2400" b="1" kern="1400" cap="small" dirty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sz="2400" b="1" kern="1400" cap="small" dirty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400" b="1" kern="1400" cap="small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Cine</a:t>
            </a:r>
            <a:r>
              <a:rPr lang="fr-FR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pot fi </a:t>
            </a:r>
            <a:r>
              <a:rPr lang="fr-FR" sz="2400" b="1" kern="1400" cap="small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beneficiarii</a:t>
            </a:r>
            <a:r>
              <a:rPr lang="fr-FR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2400" b="1" kern="1400" cap="small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Antreprenoriatului</a:t>
            </a:r>
            <a:r>
              <a:rPr lang="fr-FR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Social?</a:t>
            </a:r>
            <a:endParaRPr lang="ro-RO" sz="2400" b="1" kern="1400" cap="small" dirty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sz="2400" b="1" kern="1400" cap="sm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o-RO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se </a:t>
            </a:r>
            <a:r>
              <a:rPr lang="ro-RO" sz="2400" b="1" kern="1400" cap="small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subînț</a:t>
            </a:r>
            <a:r>
              <a:rPr lang="ro-RO" sz="2400" b="1" kern="1400" cap="sm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elege </a:t>
            </a:r>
            <a:r>
              <a:rPr lang="ro-RO" sz="2400" b="1" kern="1400" cap="sm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 categorii defavorizate ale populației?</a:t>
            </a: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sz="2400" b="1" kern="1400" cap="sm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o-RO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 ce domenii se poate de practicat </a:t>
            </a:r>
            <a:r>
              <a:rPr lang="ro-RO" sz="2400" b="1" kern="1400" cap="small" dirty="0" err="1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</a:t>
            </a:r>
            <a:r>
              <a:rPr lang="ro-RO" sz="2400" b="1" kern="1400" cap="small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Social?</a:t>
            </a:r>
            <a:endParaRPr lang="fr-FR" sz="24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55125A9-53CE-4C26-9D6C-229D703A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4DA36F4-035A-4AF5-BF44-39357EE34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25" y="2946700"/>
            <a:ext cx="1757682" cy="514750"/>
          </a:xfrm>
          <a:prstGeom prst="rect">
            <a:avLst/>
          </a:prstGeom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1A208A7A-F90C-4B13-A1E4-FC1DAD7C1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8" y="2133600"/>
            <a:ext cx="1757682" cy="50409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5BD738BC-126E-4B9C-84F8-7AF53749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02" y="3736772"/>
            <a:ext cx="1650410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920" y="800122"/>
            <a:ext cx="8842692" cy="1104877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1. Prevederi generale despre </a:t>
            </a:r>
            <a:r>
              <a:rPr lang="ro-RO" b="1" dirty="0" err="1"/>
              <a:t>Antreprenoriatul</a:t>
            </a:r>
            <a:r>
              <a:rPr lang="ro-RO" b="1" dirty="0"/>
              <a:t> social</a:t>
            </a:r>
            <a:r>
              <a:rPr lang="ro-RO" dirty="0"/>
              <a:t/>
            </a:r>
            <a:br>
              <a:rPr lang="ro-RO" dirty="0"/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1905000"/>
            <a:ext cx="9641840" cy="4871720"/>
          </a:xfrm>
        </p:spPr>
        <p:txBody>
          <a:bodyPr>
            <a:normAutofit/>
          </a:bodyPr>
          <a:lstStyle/>
          <a:p>
            <a:pPr algn="l"/>
            <a:r>
              <a:rPr lang="ro-MD" b="1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Antreprenoriatul social reprezintă activitatea continuă de: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fabricare a producției, executare a lucrărilor sau prestare a serviciilor 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în scopul obținerii de venituri pentru a fi utilizate în scopuri sociale, inclusiv pentru prestarea serviciilor sociale.</a:t>
            </a:r>
          </a:p>
          <a:p>
            <a:pPr algn="l"/>
            <a:r>
              <a:rPr lang="ro-MD" b="1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Scopul </a:t>
            </a:r>
            <a:r>
              <a:rPr lang="ro-MD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A</a:t>
            </a:r>
            <a:r>
              <a:rPr lang="ro-MD" b="1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ntreprenoriatului social este: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soluționarea unor probleme sociale și 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creșterea gradului de ocupare a persoanelor aparținând grupurilor defavorizate.</a:t>
            </a:r>
          </a:p>
          <a:p>
            <a:pPr algn="l"/>
            <a:r>
              <a:rPr lang="ro-MD" b="1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Antreprenoriatul social contribuie la: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creșterea incluziunii sociale 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crearea de locuri de muncă, 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implicarea persoanelor aparținând grupurilor defavorizate în activități economice</a:t>
            </a:r>
          </a:p>
          <a:p>
            <a:pPr algn="l">
              <a:buFontTx/>
              <a:buChar char="-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facilitarea accesului acestora la resursele și serviciile sociale.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4D937F05-C8D6-4F82-80C1-14349361A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78A9582B-C03E-450B-96D0-7140611C4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58" y="2752627"/>
            <a:ext cx="1761382" cy="515833"/>
          </a:xfrm>
          <a:prstGeom prst="rect">
            <a:avLst/>
          </a:prstGeom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D0304697-9679-43E0-AFA8-00890F58D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" y="1904999"/>
            <a:ext cx="1838311" cy="527214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DE7EC893-181A-4C45-B3B2-7476CD73B7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" y="3731781"/>
            <a:ext cx="1650410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dirty="0"/>
              <a:t/>
            </a:r>
            <a:br>
              <a:rPr lang="ro-RO" dirty="0"/>
            </a:br>
            <a:r>
              <a:rPr lang="ro-RO" dirty="0"/>
              <a:t>a. Noțiune de </a:t>
            </a:r>
            <a:r>
              <a:rPr lang="ro-RO" dirty="0" err="1"/>
              <a:t>Antreprenoriat</a:t>
            </a:r>
            <a:r>
              <a:rPr lang="ro-RO" dirty="0"/>
              <a:t> social</a:t>
            </a:r>
            <a:br>
              <a:rPr lang="ro-RO" dirty="0"/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640" y="2133600"/>
            <a:ext cx="9580880" cy="4500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 social este o activitate de antreprenoriat desfăşurată de întreprinderile sociale şi întreprinderile sociale de inserţie fiind orientată spre:</a:t>
            </a:r>
          </a:p>
          <a:p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îmbunătăţirea condiţiilor de viaţă </a:t>
            </a:r>
          </a:p>
          <a:p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oferirea de oportunităţi persoanelor din categoriile defavorizate ale populaţiei prin: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consolidarea coeziunii economice şi sociale, inclusiv la nivelul colectivităţilor locale,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 ocuparea forţei de muncă,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 dezvoltarea serviciilor sociale în interesul comunităţii, prin creşterea incluziunii sociale.</a:t>
            </a:r>
            <a:endParaRPr lang="ro-M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C410F906-1BF8-4024-8342-C0F43351C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B1831DF9-586E-47AC-9884-0220A0897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923648"/>
            <a:ext cx="1717040" cy="502848"/>
          </a:xfrm>
          <a:prstGeom prst="rect">
            <a:avLst/>
          </a:prstGeom>
        </p:spPr>
      </p:pic>
      <p:pic>
        <p:nvPicPr>
          <p:cNvPr id="6" name="Рисунок 14">
            <a:extLst>
              <a:ext uri="{FF2B5EF4-FFF2-40B4-BE49-F238E27FC236}">
                <a16:creationId xmlns:a16="http://schemas.microsoft.com/office/drawing/2014/main" id="{677067E0-F731-4458-B2F7-05D24A21F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720EC749-2EDB-442C-A46C-4D61FECBA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1" y="3750644"/>
            <a:ext cx="1650410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11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56DB893-CE5B-4FED-A746-73AD9A481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dirty="0"/>
              <a:t/>
            </a:r>
            <a:br>
              <a:rPr lang="ro-RO" dirty="0"/>
            </a:br>
            <a:r>
              <a:rPr lang="ro-RO" dirty="0"/>
              <a:t>b. Elementele specifice de identificare a </a:t>
            </a:r>
            <a:r>
              <a:rPr lang="ro-RO" dirty="0" err="1"/>
              <a:t>Antreprenoriatului</a:t>
            </a:r>
            <a:r>
              <a:rPr lang="ro-RO" dirty="0"/>
              <a:t> social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B441ED4-715C-4E3D-B2DD-D04341A3C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Ce?  </a:t>
            </a:r>
          </a:p>
          <a:p>
            <a:pPr marL="0" indent="0">
              <a:buNone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constituită sub formă de Întreprindere socială.</a:t>
            </a:r>
            <a:r>
              <a:rPr lang="ro-RO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o-M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ce? </a:t>
            </a:r>
          </a:p>
          <a:p>
            <a:pPr marL="400050" lvl="1" indent="0">
              <a:buNone/>
            </a:pPr>
            <a:r>
              <a:rPr lang="ro-MD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 orientată spre îmbunătăţirea condițiilor de viață şi oferirea de oportunități.</a:t>
            </a:r>
            <a:endParaRPr lang="ro-MD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MD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Cui? </a:t>
            </a:r>
          </a:p>
          <a:p>
            <a:pPr marL="400050" lvl="1" indent="0">
              <a:buNone/>
            </a:pPr>
            <a:r>
              <a:rPr lang="ro-MD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Persoanelor din categoriile defavorizate ale populaţiei</a:t>
            </a:r>
            <a:r>
              <a:rPr lang="ro-MD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MD" sz="18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M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 ce mod? 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ro-MD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 consolidarea coeziunii economice şi sociale, inclusiv la nivelul colectivităţilor locale, prin ocuparea forţei de muncă,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ro-MD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 dezvoltarea serviciilor sociale în interesul comunităţii, prin creşterea incluziunii sociale</a:t>
            </a:r>
            <a:endParaRPr lang="ro-MD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98798BA-CBC1-4FC3-B1F4-042F1B29B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2F4C0E05-DBAF-481C-BCFA-18B257A4E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8" y="2945666"/>
            <a:ext cx="1782448" cy="522003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0A605168-6797-455F-97F3-8C2D65B58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26" y="3736772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714B8208-78A5-4134-B913-4114A5CA6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61" y="2152502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24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800122"/>
            <a:ext cx="8915400" cy="1094717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2. Cadrul legal de reglementare a </a:t>
            </a:r>
            <a:r>
              <a:rPr lang="ro-RO" b="1" dirty="0" err="1"/>
              <a:t>Antreprenoriatului</a:t>
            </a:r>
            <a:r>
              <a:rPr lang="ro-RO" b="1" dirty="0"/>
              <a:t> social</a:t>
            </a:r>
            <a:br>
              <a:rPr lang="ro-RO" b="1" dirty="0"/>
            </a:b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Cadrul legal </a:t>
            </a: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Antreprenoriatului social este o totalitate de acte legislative și normative ce reglementează: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 de o parte, raporturile juridice între stat și antreprenorii sociali (înregistrare, obținerea autorizațiilor și alte acte permisive, reorganizare, control, facilități fiscale etc);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 de altă parte, raporturile juridice ce apar între antreprenorii sociali și alte persoane de drept privat (persoane fizice, persoane juridice)</a:t>
            </a:r>
          </a:p>
          <a:p>
            <a:pPr algn="just"/>
            <a:r>
              <a:rPr lang="ro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act legislativ și/sau normativ devine obligatoriu pentru orice antreprenor social din momentul publicării în Monitorul Oficial, iar necunoașterea legii nu exclude răspunderea subiectului de drept</a:t>
            </a:r>
            <a:r>
              <a:rPr lang="ro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M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9D4E1312-6A99-4893-9C72-B5A5662F3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C8544F41-7351-4334-9F9B-6EBE3FFED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9" y="2945667"/>
            <a:ext cx="1646877" cy="482300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D2D3BB6B-26B0-46FB-8F89-96E625154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39" y="3727471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E807C2B3-653B-4C68-B32C-641F1698C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39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6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1395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dirty="0"/>
              <a:t>a. Legislația primară</a:t>
            </a:r>
            <a:r>
              <a:rPr lang="ro-RO" b="1" dirty="0"/>
              <a:t/>
            </a:r>
            <a:br>
              <a:rPr lang="ro-RO" b="1" dirty="0"/>
            </a:b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0640" y="1905000"/>
            <a:ext cx="9276081" cy="4627880"/>
          </a:xfrm>
        </p:spPr>
        <p:txBody>
          <a:bodyPr>
            <a:normAutofit fontScale="92500" lnSpcReduction="20000"/>
          </a:bodyPr>
          <a:lstStyle/>
          <a:p>
            <a:pPr marL="0" marR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100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it-IT" sz="2100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Legea </a:t>
            </a:r>
            <a:r>
              <a:rPr lang="it-IT" sz="21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nr. 845/1992 cu privire la antreprenoriat şi întreprinderi</a:t>
            </a:r>
            <a:endParaRPr lang="it-IT" sz="2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1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(Capitolul VI1 art. 36</a:t>
            </a:r>
            <a:r>
              <a:rPr lang="ro-RO" sz="21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sz="21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– 36</a:t>
            </a:r>
            <a:r>
              <a:rPr lang="ro-RO" sz="21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sz="21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endParaRPr lang="ro-RO" sz="2100" b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sz="1900" b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RO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Prezenta Lege stabileşte agenţii economici care au dreptul, în numele lor (firmelor lor), să </a:t>
            </a:r>
            <a:r>
              <a:rPr lang="ro-MD" sz="19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desfăşoare activitate de antreprenoriat în Republica Moldova şi determină principiile juridice, organizatorice şi economice ale acestei activităţi. </a:t>
            </a:r>
          </a:p>
          <a:p>
            <a:pPr algn="just"/>
            <a:r>
              <a:rPr lang="ro-MD" sz="19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Prezenta Lege nu se extinde asupra persoanelor juridice şi asupra persoanelor fizice care desfăşoară o altă activitate decât cea de antreprenoriat.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o-RO" sz="1900" b="1" kern="1400" dirty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o-RO" sz="2100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it-IT" sz="2100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Legea nr. 547/2003</a:t>
            </a:r>
            <a:r>
              <a:rPr lang="ro-RO" sz="2100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100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asistenței sociale</a:t>
            </a:r>
            <a:endParaRPr lang="ro-RO" sz="1900" b="1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RO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Prezenta lege are drept </a:t>
            </a:r>
            <a:r>
              <a:rPr lang="ro-MD" sz="19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scop determinarea principiilor şi obiectivelor asistenţei sociale, stabilirea dreptului la asistenţă socială, prestaţiilor şi serviciilor de asistenţă socială, beneficiarilor acestora, precum şi a cerinţelor faţă de personalul din sistemul de asistenţă socială.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o-MD" sz="19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MD" sz="19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Prezenta Lege în art</a:t>
            </a:r>
            <a:r>
              <a:rPr lang="ro-MD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.7 stabilește beneficiarii de </a:t>
            </a:r>
            <a:r>
              <a:rPr lang="ro-RO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asistență </a:t>
            </a:r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socială și respectiv categoriile defavorizate </a:t>
            </a:r>
            <a:r>
              <a:rPr lang="ro-RO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 populației.</a:t>
            </a:r>
            <a:endParaRPr lang="it-IT" sz="19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it-IT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it-IT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E34888A8-5C48-4C4E-833C-6DABE6C85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D293B35B-85CD-420A-9EFC-40A6C926D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77" y="2945667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6C67C1E4-C16A-441B-80A9-6446FC102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61" y="3733127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FB1F8DA3-85DB-431B-AA21-2B9700ADF2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61" y="2113134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1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dirty="0"/>
              <a:t>a. Legislația primară</a:t>
            </a:r>
            <a:r>
              <a:rPr lang="ro-RO" b="1" dirty="0"/>
              <a:t/>
            </a:r>
            <a:br>
              <a:rPr lang="ro-RO" b="1" dirty="0"/>
            </a:b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8080" y="2133600"/>
            <a:ext cx="9570720" cy="4632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o-RO" sz="16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o-RO" sz="1600" b="1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Hotărârea </a:t>
            </a:r>
            <a:r>
              <a:rPr lang="ro-RO" sz="16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Guvernului 1165 din 28.11.2008 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o-RO" sz="1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 privire la aprobarea </a:t>
            </a:r>
          </a:p>
          <a:p>
            <a:pPr marL="0" indent="0" algn="ctr">
              <a:buNone/>
            </a:pPr>
            <a:r>
              <a:rPr lang="ro-RO" sz="1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Regulamentului de </a:t>
            </a:r>
            <a:r>
              <a:rPr lang="ro-RO" sz="16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</a:t>
            </a:r>
            <a:r>
              <a:rPr lang="ro-MD" sz="16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 și funcționare a Comisiei Naționale pentru Antreprenoriat</a:t>
            </a:r>
            <a:br>
              <a:rPr lang="ro-MD" sz="16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16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 și a listei genurilor de activitate ce constituie</a:t>
            </a:r>
            <a:br>
              <a:rPr lang="ro-MD" sz="16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16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activități de antreprenoriat social </a:t>
            </a:r>
            <a:r>
              <a:rPr lang="ro-MD" sz="1600" b="1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cuprinde: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Lista genurilor de activitate ce constituie activități de antreprenoriat social (Anexa nr. 1);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Regulamentul de organizare și funcționare a Comisiei Naționale pentru Antreprenoriat Social (Anexa nr. 2);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o-MD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Regulamentul privind modul de organizare și desfășurare a concursului privind selectarea membrilor Comisiei Naționale pentru Antreprenoriat Social din rîndul reprezentanților societății civile (Anexa nr. 3).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o-RO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o-RO" sz="1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Clasificatorul Activităților din Economia Moldovei (CAEM-2) aprobat prin Ordinul Biroului </a:t>
            </a:r>
            <a:r>
              <a:rPr lang="ro-RO" sz="16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Naţional</a:t>
            </a:r>
            <a:r>
              <a:rPr lang="ro-RO" sz="1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Statistică nr. 28 din 07 mai 2019, în aplicare din 07 mai 2019</a:t>
            </a:r>
            <a:r>
              <a:rPr lang="ro-RO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8261EC9A-F4A0-428D-A4B2-B6EDB6D1D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78DC16F1-B10D-4187-82AD-0E2E14276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" y="2945667"/>
            <a:ext cx="1765087" cy="516918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53393998-9F65-465A-844F-2F38C2719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15" y="3801416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377374A0-F2C1-4BF9-908C-445A40A8A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15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1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dirty="0"/>
              <a:t>b. Legislația complimentară</a:t>
            </a: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Constituţia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Republicii Moldova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eaLnBrk="1" hangingPunct="1">
              <a:lnSpc>
                <a:spcPct val="90000"/>
              </a:lnSpc>
            </a:pP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civil, nr.1107/2002; </a:t>
            </a:r>
          </a:p>
          <a:p>
            <a:pPr eaLnBrk="1" hangingPunct="1">
              <a:lnSpc>
                <a:spcPct val="9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Legea nr.235/2006 cu privire la principiile de bază de reglementare a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activităţii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întreprinzător;</a:t>
            </a:r>
          </a:p>
          <a:p>
            <a:pPr eaLnBrk="1" hangingPunct="1">
              <a:lnSpc>
                <a:spcPct val="9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Legea nr.160/2012 privind reglementarea prin autorizare a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activităţii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întreprinzător;</a:t>
            </a:r>
          </a:p>
          <a:p>
            <a:pPr eaLnBrk="1" hangingPunct="1">
              <a:lnSpc>
                <a:spcPct val="9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Legea nr.93/1998 privind patenta de 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întreprinzător.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it-IT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E215F54B-D0E8-40E4-A7E6-7A8D6279A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00B77F0A-B0A8-45BF-8134-DCE7E382A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78" y="2945667"/>
            <a:ext cx="1650408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CCF1BAC2-84E4-4310-AF3C-4B1435E846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40" y="3727471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7605B661-670C-426A-97D9-91989B1B9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06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4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1395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/>
            </a:r>
            <a:br>
              <a:rPr lang="ro-RO" b="1" dirty="0"/>
            </a:br>
            <a:r>
              <a:rPr lang="ro-RO" b="1" dirty="0"/>
              <a:t>3. Subiecții </a:t>
            </a:r>
            <a:r>
              <a:rPr lang="ro-RO" b="1" dirty="0" err="1"/>
              <a:t>Antreprenoriatului</a:t>
            </a:r>
            <a:r>
              <a:rPr lang="ro-RO" b="1" dirty="0"/>
              <a:t> social</a:t>
            </a:r>
            <a:r>
              <a:rPr lang="ro-RO" dirty="0"/>
              <a:t/>
            </a:r>
            <a:br>
              <a:rPr lang="ro-RO" dirty="0"/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082800"/>
            <a:ext cx="8989475" cy="3738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</a:t>
            </a:r>
            <a:r>
              <a:rPr lang="ro-RO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social se desfășoară în baza unor relații comerciale între: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socială, reglementat prin art.36/2 alin. (1) din Legea </a:t>
            </a:r>
            <a:r>
              <a:rPr lang="it-IT" sz="2400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nr. 845/1992 cu privire la antreprenoriat şi întreprinderi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socială de inserție, reglementat prin art.36/2 alin. (2) din Legea </a:t>
            </a:r>
            <a:r>
              <a:rPr lang="it-IT" sz="2400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nr. 845/1992 cu privire la antreprenoriat şi întreprinderi</a:t>
            </a:r>
            <a:endParaRPr lang="ro-RO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</a:p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Beneficiarii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antreprenoriatului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social,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reglemetați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prin art.7 din </a:t>
            </a:r>
            <a:r>
              <a:rPr lang="it-IT" sz="2400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Legea nr. 547/2003asistenței sociale</a:t>
            </a:r>
            <a:r>
              <a:rPr lang="ro-RO" sz="2400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ro-RO" dirty="0"/>
          </a:p>
          <a:p>
            <a:pPr>
              <a:buAutoNum type="arabicPeriod"/>
            </a:pPr>
            <a:endParaRPr lang="ro-RO" dirty="0"/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2EDF3B4-6F6A-4DE4-BD17-2D7AC2442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64576EE6-C5C4-4270-9F7C-F7EA17410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2" y="2945666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3B14F2BD-4493-4BA1-948D-1DEE3D5F3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2" y="3757092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934434E2-4D45-45F5-9B63-BF67ACABE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19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1395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o-RO" dirty="0"/>
              <a:t/>
            </a:r>
            <a:br>
              <a:rPr lang="ro-RO" dirty="0"/>
            </a:br>
            <a:r>
              <a:rPr lang="ro-RO" dirty="0"/>
              <a:t>a. Întreprinderea socială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082800"/>
            <a:ext cx="8989475" cy="46228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socială este: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constituită de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asociaţii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obşteşti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fundaţii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culte religioase,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instituţii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private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/sau persoane fizice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desfăşoară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 vederea </a:t>
            </a:r>
            <a:r>
              <a:rPr lang="ro-RO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soluţionării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unor probleme sociale de interes comunitar.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2EDF3B4-6F6A-4DE4-BD17-2D7AC2442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64576EE6-C5C4-4270-9F7C-F7EA17410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0" y="2945666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3B14F2BD-4493-4BA1-948D-1DEE3D5F3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1" y="3782192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DA6A3488-7C18-439A-B364-9AEDA83AD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36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1395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o-RO" dirty="0"/>
              <a:t/>
            </a:r>
            <a:br>
              <a:rPr lang="ro-RO" dirty="0"/>
            </a:br>
            <a:r>
              <a:rPr lang="ro-RO" dirty="0"/>
              <a:t>b. Întreprinderea socială de inserție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082800"/>
            <a:ext cx="8989475" cy="46228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socială de </a:t>
            </a:r>
            <a:r>
              <a:rPr lang="ro-RO" sz="32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inserţie</a:t>
            </a:r>
            <a:r>
              <a:rPr lang="ro-RO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este: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 socială care are ca scop crearea locurilor de muncă </a:t>
            </a:r>
            <a:r>
              <a:rPr lang="ro-RO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încadrarea,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 mod prioritar, a </a:t>
            </a:r>
            <a:r>
              <a:rPr lang="ro-RO" sz="32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persoanelor din categoriile defavorizate ale </a:t>
            </a:r>
            <a:r>
              <a:rPr lang="ro-RO" sz="32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populaţiei</a:t>
            </a:r>
            <a:r>
              <a:rPr lang="ro-RO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2EDF3B4-6F6A-4DE4-BD17-2D7AC2442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64576EE6-C5C4-4270-9F7C-F7EA17410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05" y="2945666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3B14F2BD-4493-4BA1-948D-1DEE3D5F3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46" y="3771279"/>
            <a:ext cx="1650410" cy="589880"/>
          </a:xfrm>
          <a:prstGeom prst="rect">
            <a:avLst/>
          </a:prstGeom>
        </p:spPr>
      </p:pic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65A11DFF-15AD-48B6-A637-360D4242E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05" y="2201902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82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1395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/>
              <a:t/>
            </a:r>
            <a:br>
              <a:rPr lang="ro-RO" dirty="0"/>
            </a:br>
            <a:r>
              <a:rPr lang="ro-RO" dirty="0"/>
              <a:t>c. Beneficiarii </a:t>
            </a:r>
            <a:r>
              <a:rPr lang="ro-RO" dirty="0" err="1"/>
              <a:t>Antreprenoriatului</a:t>
            </a:r>
            <a:r>
              <a:rPr lang="ro-RO" dirty="0"/>
              <a:t> social</a:t>
            </a:r>
            <a:br>
              <a:rPr lang="ro-RO" dirty="0"/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082800"/>
            <a:ext cx="8989475" cy="4622800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2400" kern="14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Beneficiari</a:t>
            </a:r>
            <a:r>
              <a:rPr lang="fr-FR" sz="24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fr-FR" sz="2400" kern="14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ntreprenoriatului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persoanele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defavorizate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definite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Legea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asistenței</a:t>
            </a:r>
            <a:r>
              <a:rPr lang="fr-FR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sociale nr. 547/2003.</a:t>
            </a:r>
            <a:r>
              <a:rPr lang="ro-RO" sz="24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o-RO" sz="2400" b="1" kern="1400" dirty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asistenţă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socială beneficiază persoanele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familiile care, 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din cauza unor factori de natură economică, fizică, psihologică sau socială, 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 au posibilitate prin propriile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capacităţi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competenţe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să prevină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să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depăşească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situaţiile</a:t>
            </a:r>
            <a:r>
              <a:rPr lang="ro-RO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dificultate.</a:t>
            </a:r>
            <a:r>
              <a:rPr lang="fr-FR" sz="24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2EDF3B4-6F6A-4DE4-BD17-2D7AC2442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64576EE6-C5C4-4270-9F7C-F7EA17410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77" y="2945667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3B14F2BD-4493-4BA1-948D-1DEE3D5F3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95" y="3751712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8A274A45-4BFB-4417-8ACF-9DE7F5EA3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4" y="20828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33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CF6478C-46E9-4D8C-ADE7-EFFAC550B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41" y="800122"/>
            <a:ext cx="8923972" cy="1104877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kern="140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Lista b</a:t>
            </a:r>
            <a:r>
              <a:rPr lang="fr-FR" sz="3600" kern="140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eneficiari</a:t>
            </a:r>
            <a:r>
              <a:rPr lang="ro-RO" kern="1400" dirty="0">
                <a:latin typeface="Arial" panose="020B0604020202020204" pitchFamily="34" charset="0"/>
                <a:cs typeface="Arial" panose="020B0604020202020204" pitchFamily="34" charset="0"/>
              </a:rPr>
              <a:t>lor</a:t>
            </a:r>
            <a:r>
              <a:rPr lang="ro-RO" sz="3600" kern="140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o-RO" sz="3600" kern="140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o-RO" sz="3600" kern="140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3600" kern="140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ntreprenoriatului</a:t>
            </a:r>
            <a:r>
              <a:rPr lang="fr-FR" sz="3600" kern="140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social </a:t>
            </a:r>
            <a:r>
              <a:rPr lang="ro-RO" kern="1400" dirty="0">
                <a:latin typeface="Arial" panose="020B0604020202020204" pitchFamily="34" charset="0"/>
                <a:cs typeface="Arial" panose="020B0604020202020204" pitchFamily="34" charset="0"/>
              </a:rPr>
              <a:t>cuprind</a:t>
            </a:r>
            <a:r>
              <a:rPr lang="ro-RO" sz="3600" kern="140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91E7FF4-EFE9-479A-8A4D-3FF5D3AA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9724" y="2153920"/>
            <a:ext cx="9223156" cy="4216400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copiii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tinerii ale căror sănătate, dezvoltare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integritate fizică, psihică sau morală sunt prejudiciate în mediul în care locuiesc;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 care nu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îndeplinesc în mod corespunzător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obligaţiile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privind îngrijirea, întreținerea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educarea copiilor;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 fără venituri sau cu venituri mici;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 afectate de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violenţa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intrafamilială;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persoanele fără familie, care nu pot gospodări singure, care necesită îngrijire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supraveghere sau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sînt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incapabile să facă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faţă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nevoilor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sociomedicale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 cu trei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mai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mulţi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copii;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 monoparentale cu copii;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persoanele vârstnice; 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persoanele cu dizabilități;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alte persoane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familii aflate în dificultate.</a:t>
            </a:r>
            <a:endParaRPr lang="fr-FR" sz="20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29AC015-FDFC-4EA8-9634-60D948FB1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AA206018-4C86-473B-83F7-419D4D904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" y="2862937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3B84FFF3-7B3B-427F-9542-99EC8E77B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14" y="3603296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E4CC05E6-777B-4512-A177-E33F27676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71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sz="3600" b="1" dirty="0"/>
              <a:t/>
            </a:r>
            <a:br>
              <a:rPr lang="ro-RO" sz="3600" b="1" dirty="0"/>
            </a:br>
            <a:r>
              <a:rPr lang="ro-RO" sz="3600" b="1" dirty="0"/>
              <a:t>4. Activitatea de întreprinzător social</a:t>
            </a:r>
            <a:br>
              <a:rPr lang="ro-RO" sz="3600" b="1" dirty="0"/>
            </a:br>
            <a:r>
              <a:rPr lang="ro-RO" b="1" dirty="0"/>
              <a:t/>
            </a:r>
            <a:br>
              <a:rPr lang="ro-RO" b="1" dirty="0"/>
            </a:b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676400"/>
            <a:ext cx="9009796" cy="4234822"/>
          </a:xfrm>
        </p:spPr>
        <p:txBody>
          <a:bodyPr>
            <a:noAutofit/>
          </a:bodyPr>
          <a:lstStyle/>
          <a:p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Activitatea de întreprinzător social reprezintă o modalitate legală de acumulare a veniturilor pentru  asigurare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existenţei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materiale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spirituale.</a:t>
            </a:r>
          </a:p>
          <a:p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Art.126 din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Constituţia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Republicii Moldova proclamă drept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condiţii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inalienabile ale economiei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naţionale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libertatea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comerţului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întreprinzător.</a:t>
            </a:r>
          </a:p>
          <a:p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Dicţionarul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explicativ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defineşte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noţiunea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activitate ca îndeletnicire care include un ansamblu de acte fizice, intelectuale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morale efectuate de individ pentru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obţinerea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unui anumit rezultat.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9A7EF86E-EE49-4708-9FF1-C317B9C22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11260B17-0E89-474E-AF7F-1DED5CBEF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9" y="2945667"/>
            <a:ext cx="1646878" cy="4823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F11484DC-A6CD-4650-A3BF-02F95C795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02" y="3736772"/>
            <a:ext cx="1650410" cy="589880"/>
          </a:xfrm>
          <a:prstGeom prst="rect">
            <a:avLst/>
          </a:prstGeom>
        </p:spPr>
      </p:pic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3F58561C-6531-407A-858D-79E1A2EFD0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29" y="2116706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97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080" y="914423"/>
            <a:ext cx="8832532" cy="1104877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dirty="0"/>
              <a:t>a. Definiția activității de întreprinzător individual </a:t>
            </a:r>
            <a:r>
              <a:rPr lang="ro-RO" b="1" dirty="0"/>
              <a:t/>
            </a:r>
            <a:br>
              <a:rPr lang="ro-RO" b="1" dirty="0"/>
            </a:b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de întreprinzător social poate fi definită ca:</a:t>
            </a:r>
          </a:p>
          <a:p>
            <a:pPr eaLnBrk="1" hangingPunct="1"/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 de fabricare a </a:t>
            </a:r>
            <a:r>
              <a:rPr lang="ro-RO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producţiei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executare a lucrărilor </a:t>
            </a:r>
            <a:r>
              <a:rPr lang="ro-RO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prestare a serviciilor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desfăşurată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cetăţeni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asociaţiile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acestora 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mod independent, din proprie </a:t>
            </a:r>
            <a:r>
              <a:rPr lang="ro-RO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iniţiativă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în numele </a:t>
            </a:r>
            <a:r>
              <a:rPr lang="ro-RO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riscul propriu, sub răspunderea lor patrimonială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în scopul asigurării unei 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surse de venituri permanente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având ca </a:t>
            </a:r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beneficiari finali </a:t>
            </a:r>
            <a:r>
              <a:rPr lang="fr-FR" sz="2400" b="1" kern="14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persoanele</a:t>
            </a:r>
            <a:r>
              <a:rPr lang="fr-FR" sz="2400" b="1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kern="14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sz="2400" b="1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kern="14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familiile</a:t>
            </a:r>
            <a:r>
              <a:rPr lang="fr-FR" sz="2400" b="1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kern="14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defavorizate</a:t>
            </a:r>
            <a:r>
              <a:rPr lang="ro-RO" sz="2400" b="1" kern="14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82F4E1D7-3AAC-4998-81ED-10384575B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D4656FE0-8C71-482F-B456-C09BD1065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77" y="2945667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ED0F7EB9-134F-4B50-94F4-CB1B14281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77" y="3727471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445D67B0-D82A-4038-B7E6-E886FB4AC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35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12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800122"/>
            <a:ext cx="8915400" cy="1104877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dirty="0"/>
              <a:t>b. Elementele definitorii ale </a:t>
            </a:r>
            <a:r>
              <a:rPr lang="ro-RO" sz="3600" dirty="0" err="1"/>
              <a:t>activităţii</a:t>
            </a:r>
            <a:r>
              <a:rPr lang="ro-RO" sz="3600" dirty="0"/>
              <a:t> de întreprinzător social</a:t>
            </a:r>
            <a:r>
              <a:rPr lang="ro-RO" b="1" dirty="0"/>
              <a:t/>
            </a:r>
            <a:br>
              <a:rPr lang="ro-RO" b="1" dirty="0"/>
            </a:br>
            <a:endParaRPr lang="ro-RO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independentă</a:t>
            </a: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din proprie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iniţiativă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în nume propriu</a:t>
            </a: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pe risc propriu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 răspundere patrimonială proprie</a:t>
            </a: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profesională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permanentă</a:t>
            </a: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aducătoare de beneficii</a:t>
            </a:r>
          </a:p>
          <a:p>
            <a:pPr eaLnBrk="1" hangingPunct="1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 destinată persoanelor si familiilor defavorizate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43349380-C9A7-48DB-A750-2E99CE91C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CF91826E-65A7-42A1-B99E-2F6225CD7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2" y="2945666"/>
            <a:ext cx="1650409" cy="483334"/>
          </a:xfrm>
          <a:prstGeom prst="rect">
            <a:avLst/>
          </a:prstGeom>
        </p:spPr>
      </p:pic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441C0E14-BB27-44EF-B11E-7A1BAC513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2" y="3727471"/>
            <a:ext cx="1650410" cy="589880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2B4AD444-4ECF-4E89-A3F0-EB7A1DFDC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93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080" y="800122"/>
            <a:ext cx="8832532" cy="1104877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5. Domeniile de desfășurare a </a:t>
            </a:r>
            <a:r>
              <a:rPr lang="ro-RO" b="1" dirty="0" err="1"/>
              <a:t>Antreprenoriatului</a:t>
            </a:r>
            <a:r>
              <a:rPr lang="ro-RO" b="1" dirty="0"/>
              <a:t> social</a:t>
            </a:r>
            <a:br>
              <a:rPr lang="ro-RO" b="1" dirty="0"/>
            </a:br>
            <a:r>
              <a:rPr lang="ro-RO" dirty="0"/>
              <a:t>a. Cadrul legal</a:t>
            </a:r>
            <a:br>
              <a:rPr lang="ro-RO" dirty="0"/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o-RO" sz="20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o-RO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Întreprinderile sociale și întreprinderile sociale de inserție pot practica orice gen de activitate economică:</a:t>
            </a:r>
          </a:p>
          <a:p>
            <a:r>
              <a:rPr lang="ro-RO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prevăzut de Clasificatorul activităților din economia Moldovei, </a:t>
            </a:r>
          </a:p>
          <a:p>
            <a:r>
              <a:rPr lang="ro-RO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aprobat și pus în aplicare de la 1 ianuarie 2010 prin Hotărârea Biroului Național de Statistică nr.20 din 29 decembrie 2009, cu excepția următoarelor activități: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Cultivarea tutunului;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Industria extractivă (cărbune, petrol etc);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o-RO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ânătoarea și alte servicii anexe etc.</a:t>
            </a:r>
            <a:endParaRPr lang="ro-RO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C614B1C-3701-4C6B-9367-BFE29607A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9">
            <a:extLst>
              <a:ext uri="{FF2B5EF4-FFF2-40B4-BE49-F238E27FC236}">
                <a16:creationId xmlns:a16="http://schemas.microsoft.com/office/drawing/2014/main" id="{B4EF4EC2-05E5-4D8A-8D77-4C60C2986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1" y="3757732"/>
            <a:ext cx="1794970" cy="641548"/>
          </a:xfrm>
          <a:prstGeom prst="rect">
            <a:avLst/>
          </a:prstGeom>
        </p:spPr>
      </p:pic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FC2C2D8A-BE25-45D6-9FD2-37B0EE5CC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7" y="2945666"/>
            <a:ext cx="1738099" cy="509015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7E95D2CC-C4EE-4BA4-A1D8-E07A32C82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62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080" y="800122"/>
            <a:ext cx="8832532" cy="1104877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/>
              <a:t>b. Domeniile orientate spre activități de întreprinzător social sunt:</a:t>
            </a:r>
            <a:br>
              <a:rPr lang="ro-RO" dirty="0"/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2133600"/>
            <a:ext cx="9306560" cy="4724400"/>
          </a:xfrm>
        </p:spPr>
        <p:txBody>
          <a:bodyPr>
            <a:normAutofit fontScale="62500" lnSpcReduction="20000"/>
          </a:bodyPr>
          <a:lstStyle/>
          <a:p>
            <a:pPr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crearea locurilor de muncă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încadrarea, în mod prioritar, a persoanelor din categoriile defavorizate ale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populaţiei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protecţia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promovarea drepturilor persoanelor cu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dizabilităţi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ale familiilor lor în scopul incluziunii sociale a acestora;</a:t>
            </a:r>
            <a:endParaRPr lang="ro-RO" sz="31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promovarea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posibilităţilor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încadrare a persoanelor din categoriile defavorizate ale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populaţiei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sz="3100" kern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care să contribuie la implementarea politicilor publice de dezvoltare regională;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prestarea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dezvoltarea serviciilor sociale;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promovarea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protecţiei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mediului;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gestionarea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deşeurilor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în scopul reducerii acestora și prevenirii poluării mediului;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promovarea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protecţie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patrimoniului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naţional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turism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sport;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extraşcolare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realizarea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din domeniile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educaţiei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culturii, ocrotirii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sănătăţii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protecţiei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1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asistenţei</a:t>
            </a:r>
            <a:r>
              <a:rPr lang="ro-RO" sz="31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sociale.</a:t>
            </a:r>
            <a:endParaRPr lang="ro-RO" sz="31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o-RO" sz="23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C614B1C-3701-4C6B-9367-BFE29607A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5" name="Рисунок 9">
            <a:extLst>
              <a:ext uri="{FF2B5EF4-FFF2-40B4-BE49-F238E27FC236}">
                <a16:creationId xmlns:a16="http://schemas.microsoft.com/office/drawing/2014/main" id="{B4EF4EC2-05E5-4D8A-8D77-4C60C2986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1" y="3757732"/>
            <a:ext cx="1794970" cy="641548"/>
          </a:xfrm>
          <a:prstGeom prst="rect">
            <a:avLst/>
          </a:prstGeom>
        </p:spPr>
      </p:pic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FC2C2D8A-BE25-45D6-9FD2-37B0EE5CC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1" y="2934405"/>
            <a:ext cx="1738099" cy="509015"/>
          </a:xfrm>
          <a:prstGeom prst="rect">
            <a:avLst/>
          </a:prstGeom>
        </p:spPr>
      </p:pic>
      <p:pic>
        <p:nvPicPr>
          <p:cNvPr id="8" name="Рисунок 14">
            <a:extLst>
              <a:ext uri="{FF2B5EF4-FFF2-40B4-BE49-F238E27FC236}">
                <a16:creationId xmlns:a16="http://schemas.microsoft.com/office/drawing/2014/main" id="{527FB393-2CF6-4243-A365-1159C3C30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10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800122"/>
            <a:ext cx="8822372" cy="1094717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6. Facilitățile de dezvoltare a </a:t>
            </a:r>
            <a:r>
              <a:rPr lang="ro-RO" b="1" dirty="0" err="1"/>
              <a:t>Antreprenoriatului</a:t>
            </a:r>
            <a:r>
              <a:rPr lang="ro-RO" b="1" dirty="0"/>
              <a:t> social</a:t>
            </a:r>
            <a:br>
              <a:rPr lang="ro-RO" b="1" dirty="0"/>
            </a:br>
            <a:r>
              <a:rPr lang="ro-RO" dirty="0"/>
              <a:t>a. La nivel central</a:t>
            </a:r>
            <a:r>
              <a:rPr lang="ro-RO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ro-RO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407920"/>
            <a:ext cx="8915400" cy="3503302"/>
          </a:xfrm>
        </p:spPr>
        <p:txBody>
          <a:bodyPr>
            <a:normAutofit/>
          </a:bodyPr>
          <a:lstStyle/>
          <a:p>
            <a:pPr algn="just">
              <a:lnSpc>
                <a:spcPct val="119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o-RO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Statul acordă </a:t>
            </a:r>
            <a:r>
              <a:rPr lang="ro-RO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facilităţi</a:t>
            </a:r>
            <a:r>
              <a:rPr lang="ro-RO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fiscale pentru dezvoltarea </a:t>
            </a:r>
            <a:r>
              <a:rPr lang="ro-RO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antreprenoriatului</a:t>
            </a:r>
            <a:r>
              <a:rPr lang="ro-RO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social conform Codului fiscal.</a:t>
            </a:r>
          </a:p>
          <a:p>
            <a:pPr algn="just">
              <a:lnSpc>
                <a:spcPct val="119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o-RO" b="1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Întreprinderile sociale de inserție </a:t>
            </a:r>
            <a:r>
              <a:rPr lang="ro-RO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beneficiază de:</a:t>
            </a:r>
            <a:endParaRPr lang="ro-RO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9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1800" kern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consiliere gratuită din partea autorităților și instituțiilor publice la constituirea </a:t>
            </a:r>
            <a:r>
              <a:rPr lang="ro-RO" sz="18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/sau la dezvoltarea afacerii;</a:t>
            </a:r>
            <a:endParaRPr lang="ro-RO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9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1800" kern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dreptul de participare la procedurile de atribuire a contractelor de </a:t>
            </a:r>
            <a:r>
              <a:rPr lang="ro-RO" sz="1800" kern="140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achiziţii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publice, în conformitate cu legislația privind achizițiile publice;</a:t>
            </a:r>
            <a:endParaRPr lang="ro-RO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9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o-RO" sz="1800" kern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800" kern="140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ajutor de stat prin intermediul programelor de stat aprobate cu respectarea legislației în domeniu.</a:t>
            </a:r>
            <a:endParaRPr lang="ro-RO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ro-RO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ts val="142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A9D588F-48A7-4ACF-9E6E-8049338BF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8EA48D40-834A-4168-952B-4A2CB8179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8" y="2935186"/>
            <a:ext cx="1901824" cy="556963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6A6AB26-824A-45B0-886E-29A992591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02" y="3736772"/>
            <a:ext cx="1650410" cy="589880"/>
          </a:xfrm>
          <a:prstGeom prst="rect">
            <a:avLst/>
          </a:prstGeom>
        </p:spPr>
      </p:pic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341B358F-C536-48D5-AA80-F91BFAA94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8" y="2081673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9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800122"/>
            <a:ext cx="8822372" cy="1094717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6. Facilitățile de dezvoltare a </a:t>
            </a:r>
            <a:r>
              <a:rPr lang="ro-RO" b="1" dirty="0" err="1"/>
              <a:t>Antreprenoriatului</a:t>
            </a:r>
            <a:r>
              <a:rPr lang="ro-RO" b="1" dirty="0"/>
              <a:t> social</a:t>
            </a:r>
            <a:r>
              <a:rPr lang="ro-RO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ro-RO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ro-RO" dirty="0"/>
              <a:t>a. La nivel local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336800"/>
            <a:ext cx="9379268" cy="430784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Întreprinderile sociale de </a:t>
            </a:r>
            <a:r>
              <a:rPr lang="ro-RO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inserţie</a:t>
            </a:r>
            <a:r>
              <a:rPr lang="ro-RO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pot beneficia de următoarele </a:t>
            </a:r>
            <a:r>
              <a:rPr lang="ro-RO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facilităţi</a:t>
            </a:r>
            <a:r>
              <a:rPr lang="ro-RO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din partea </a:t>
            </a:r>
            <a:r>
              <a:rPr lang="ro-RO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autorităţilor</a:t>
            </a:r>
            <a:r>
              <a:rPr lang="ro-RO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administraţiei</a:t>
            </a:r>
            <a:r>
              <a:rPr lang="ro-RO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publice locale: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atribuirea unor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spaţii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/sau terenuri aflate în proprietatea publică a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unităţilor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administrativ-teritoriale;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prijin în promovarea produselor realizate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/sau furnizate, serviciilor prestate ori lucrărilor executate în cadrul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comunităţii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precum;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sprijin în promovarea turismului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conexe acestuia prin valorificarea patrimoniului istoric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cultural local;</a:t>
            </a:r>
          </a:p>
          <a:p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facilităţi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scutiri de taxe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impozite, acordate de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autorităţile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administraţiei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publice locale în </a:t>
            </a:r>
            <a:r>
              <a:rPr lang="ro-RO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condiţiile</a:t>
            </a:r>
            <a:r>
              <a:rPr lang="ro-RO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legii.</a:t>
            </a:r>
            <a:endParaRPr lang="ro-RO" sz="20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ts val="142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A9D588F-48A7-4ACF-9E6E-8049338BF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8EA48D40-834A-4168-952B-4A2CB8179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8" y="2935186"/>
            <a:ext cx="1901824" cy="556963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6A6AB26-824A-45B0-886E-29A992591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66" y="3736772"/>
            <a:ext cx="1650410" cy="589880"/>
          </a:xfrm>
          <a:prstGeom prst="rect">
            <a:avLst/>
          </a:prstGeom>
        </p:spPr>
      </p:pic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89E82691-1E6E-4A01-A863-808CE9A3F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5" y="2100683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69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920" y="922042"/>
            <a:ext cx="8822372" cy="1094717"/>
          </a:xfrm>
        </p:spPr>
        <p:txBody>
          <a:bodyPr>
            <a:normAutofit/>
          </a:bodyPr>
          <a:lstStyle/>
          <a:p>
            <a:pPr algn="ctr"/>
            <a:r>
              <a:rPr lang="ro-RO" dirty="0"/>
              <a:t>Activitatea practică nr.1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5600"/>
            <a:ext cx="9491028" cy="50596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o-RO" b="1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Argumentaţi</a:t>
            </a:r>
            <a:r>
              <a:rPr lang="ro-RO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dacă </a:t>
            </a:r>
            <a:r>
              <a:rPr lang="ro-RO" b="1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operaţiunile</a:t>
            </a:r>
            <a:r>
              <a:rPr lang="ro-RO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juridice indicate mai jos sunt sau nu </a:t>
            </a:r>
            <a:r>
              <a:rPr lang="ro-RO" b="1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activităţi</a:t>
            </a:r>
            <a:r>
              <a:rPr lang="ro-RO" b="1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întreprinzător social. </a:t>
            </a:r>
          </a:p>
          <a:p>
            <a:pPr marL="342900" lvl="0" indent="-342900" algn="just">
              <a:buFont typeface="+mj-lt"/>
              <a:buAutoNum type="arabicPeriod"/>
              <a:tabLst>
                <a:tab pos="228600" algn="l"/>
              </a:tabLst>
            </a:pP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Cetăţeanul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Ichim Eugen a procurat de la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piaţa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angro 50 de kg de cartofi­:</a:t>
            </a:r>
          </a:p>
          <a:p>
            <a:pPr marL="742950" lvl="1" indent="-285750" algn="just">
              <a:tabLst>
                <a:tab pos="228600" algn="l"/>
              </a:tabLst>
            </a:pPr>
            <a:r>
              <a:rPr lang="ro-RO" sz="1800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pentru consum personal, caci este  o persoană din categorie defavorizată;</a:t>
            </a:r>
          </a:p>
          <a:p>
            <a:pPr marL="742950" lvl="1" indent="-285750" algn="just">
              <a:tabLst>
                <a:tab pos="228600" algn="l"/>
              </a:tabLst>
            </a:pPr>
            <a:r>
              <a:rPr lang="ro-RO" sz="1800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 scopul comercializării ulterioare a acestora la </a:t>
            </a:r>
            <a:r>
              <a:rPr lang="ro-RO" sz="1800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piaţa</a:t>
            </a:r>
            <a:r>
              <a:rPr lang="ro-RO" sz="1800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agricolă;</a:t>
            </a:r>
          </a:p>
          <a:p>
            <a:pPr marL="742950" lvl="1" indent="-285750" algn="just">
              <a:tabLst>
                <a:tab pos="228600" algn="l"/>
              </a:tabLst>
            </a:pPr>
            <a:r>
              <a:rPr lang="ro-RO" sz="1800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pentru prepararea plăcintelor în scopul comercializării acestora la preț social bătrânilor;</a:t>
            </a:r>
          </a:p>
          <a:p>
            <a:pPr marL="342900" lvl="0" indent="-342900" algn="just">
              <a:buFont typeface="+mj-lt"/>
              <a:buAutoNum type="arabicPeriod"/>
              <a:tabLst>
                <a:tab pos="228600" algn="l"/>
              </a:tabLst>
            </a:pP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Cetăţeanul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Baraguţa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Sergiu a cules de pe lotul de lângă casă 1 tonă de mere, dintre care 800 de kg ulterior le-a comercializat la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piaţa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agricolă.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Persoana juridică rezident al Republicii Moldova a importat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comercializat 2 tone de cartofi.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SRL „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Onitof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a produs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livrat casei de copii „Licurici” - 2 tone de cartofi.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Parcul de troleibuze, având statutul de întreprindere municipală, transportă pasageri.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Instituţia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învăţământ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 autobuzele proprii transportă zilnic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studenţii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înmatriculaţi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instituţia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dată de la căminele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studenţeşti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blocurile de studii.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Părintele transportă copilul său, precum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alţi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copii din ogradă la </a:t>
            </a:r>
            <a:r>
              <a:rPr lang="ro-RO" kern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şcoală</a:t>
            </a:r>
            <a:r>
              <a:rPr lang="ro-RO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 microbuzul propriu. </a:t>
            </a:r>
          </a:p>
          <a:p>
            <a:pPr marL="0" marR="0" indent="0" algn="l">
              <a:lnSpc>
                <a:spcPts val="142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A9D588F-48A7-4ACF-9E6E-8049338BF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8EA48D40-834A-4168-952B-4A2CB8179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8" y="2935186"/>
            <a:ext cx="1901824" cy="556963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6A6AB26-824A-45B0-886E-29A992591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9" y="3746932"/>
            <a:ext cx="1650410" cy="589880"/>
          </a:xfrm>
          <a:prstGeom prst="rect">
            <a:avLst/>
          </a:prstGeom>
        </p:spPr>
      </p:pic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BB0AC78D-7402-4C68-99D0-1316EDDFE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8" y="1985453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41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E0D451-655B-4C80-A662-35A1C11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800122"/>
            <a:ext cx="8822372" cy="1094717"/>
          </a:xfrm>
        </p:spPr>
        <p:txBody>
          <a:bodyPr>
            <a:normAutofit/>
          </a:bodyPr>
          <a:lstStyle/>
          <a:p>
            <a:pPr algn="ctr"/>
            <a:r>
              <a:rPr lang="ro-RO" dirty="0"/>
              <a:t>Activitatea practică nr.2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A39D672-27E7-4F0A-AB30-3FD58FD6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336800"/>
            <a:ext cx="9379268" cy="43078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Activitatea în 4 grupuri cu sarcina:</a:t>
            </a:r>
          </a:p>
          <a:p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Identificați cel </a:t>
            </a:r>
            <a:r>
              <a:rPr lang="ro-RO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puţin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activități de </a:t>
            </a:r>
            <a:r>
              <a:rPr lang="ro-RO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Antreprenoriat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social existente în  localitatea </a:t>
            </a:r>
            <a:r>
              <a:rPr lang="ro-RO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dvs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sau raionul Hâncești și argumentați domeniul de activitate după subiecți: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o-RO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ntreprindere socială sau întreprindere socială de inserție,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Beneficiarii. </a:t>
            </a:r>
          </a:p>
          <a:p>
            <a:pPr marL="457200" lvl="1" indent="0">
              <a:buNone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 min</a:t>
            </a:r>
          </a:p>
          <a:p>
            <a:r>
              <a:rPr lang="ro-RO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Prezentarea fiecărui grup a exemplelor identificate prin formularea de recomandări de activități oportune pentru localitatea sa.</a:t>
            </a:r>
          </a:p>
          <a:p>
            <a:pPr marL="400050" lvl="1" indent="0">
              <a:buNone/>
            </a:pPr>
            <a:r>
              <a:rPr lang="ro-RO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2</a:t>
            </a:r>
            <a:r>
              <a:rPr lang="ro-RO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0 min</a:t>
            </a:r>
          </a:p>
          <a:p>
            <a:pPr marL="285750"/>
            <a:r>
              <a:rPr lang="ro-RO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Întrebări și recomandări</a:t>
            </a:r>
          </a:p>
          <a:p>
            <a:pPr marL="0" indent="0">
              <a:buNone/>
            </a:pPr>
            <a:r>
              <a:rPr lang="ro-RO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 10 min</a:t>
            </a:r>
          </a:p>
          <a:p>
            <a:pPr>
              <a:buFont typeface="Arial" panose="020B0604020202020204" pitchFamily="34" charset="0"/>
              <a:buChar char="•"/>
            </a:pPr>
            <a:endParaRPr lang="ro-RO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ts val="1420"/>
              </a:lnSpc>
              <a:spcBef>
                <a:spcPts val="0"/>
              </a:spcBef>
              <a:buNone/>
            </a:pPr>
            <a:endParaRPr lang="ro-RO" dirty="0"/>
          </a:p>
          <a:p>
            <a:pPr marL="0" indent="0">
              <a:lnSpc>
                <a:spcPts val="1420"/>
              </a:lnSpc>
              <a:spcBef>
                <a:spcPts val="0"/>
              </a:spcBef>
              <a:buNone/>
            </a:pPr>
            <a:endParaRPr lang="ro-RO" dirty="0"/>
          </a:p>
          <a:p>
            <a:pPr marL="0" indent="0">
              <a:lnSpc>
                <a:spcPts val="1420"/>
              </a:lnSpc>
              <a:spcBef>
                <a:spcPts val="0"/>
              </a:spcBef>
              <a:buNone/>
            </a:pPr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A9D588F-48A7-4ACF-9E6E-8049338BF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8EA48D40-834A-4168-952B-4A2CB8179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8" y="2935186"/>
            <a:ext cx="1901824" cy="556963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6A6AB26-824A-45B0-886E-29A992591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66" y="3746932"/>
            <a:ext cx="1650410" cy="589880"/>
          </a:xfrm>
          <a:prstGeom prst="rect">
            <a:avLst/>
          </a:prstGeom>
        </p:spPr>
      </p:pic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D203897A-E173-42CD-B345-B70B52A4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5" y="2090523"/>
            <a:ext cx="1753351" cy="58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88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2FA60BFF-5BF3-47BC-9FE8-4DE3D9983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329" y="774435"/>
            <a:ext cx="648208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2800" b="1" i="0" u="none" strike="noStrike" cap="none" normalizeH="0" baseline="0" dirty="0">
                <a:ln>
                  <a:noFill/>
                </a:ln>
                <a:solidFill>
                  <a:srgbClr val="215868"/>
                </a:solidFill>
                <a:effectLst/>
                <a:latin typeface="Calibri" panose="020F0502020204030204" pitchFamily="34" charset="0"/>
              </a:rPr>
              <a:t>Partenerii proiectului </a:t>
            </a:r>
            <a:r>
              <a:rPr kumimoji="0" lang="en-US" altLang="ro-RO" sz="2800" b="1" i="0" u="none" strike="noStrike" cap="none" normalizeH="0" baseline="0" dirty="0" err="1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GoYouth</a:t>
            </a:r>
            <a:r>
              <a:rPr kumimoji="0" lang="en-US" altLang="ro-RO" sz="28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 +</a:t>
            </a:r>
            <a:endParaRPr kumimoji="0" lang="ro-RO" altLang="ro-RO" sz="2800" b="1" i="0" u="none" strike="noStrike" cap="none" normalizeH="0" baseline="0" dirty="0">
              <a:ln>
                <a:noFill/>
              </a:ln>
              <a:solidFill>
                <a:srgbClr val="1F497D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o-RO" sz="14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Fundația </a:t>
            </a:r>
            <a:r>
              <a:rPr kumimoji="0" lang="ro-MD" altLang="ro-RO" sz="2200" b="1" i="0" u="none" strike="noStrike" cap="none" normalizeH="0" baseline="0" dirty="0" err="1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Moldcell</a:t>
            </a: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		                   AO „ASPIRE”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Ambasada Franței în Moldova                        AO „Indigo”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Alianța Franceză din Moldova                 SRL „</a:t>
            </a:r>
            <a:r>
              <a:rPr kumimoji="0" lang="ro-MD" altLang="ro-RO" sz="2200" b="1" i="0" u="none" strike="noStrike" cap="none" normalizeH="0" baseline="0" dirty="0" err="1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NetSistem</a:t>
            </a: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Camera de Comerț și Industrie Francez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D" altLang="ro-RO" sz="2200" b="1" i="0" u="none" strike="noStrike" cap="none" normalizeH="0" baseline="0" dirty="0">
                <a:ln>
                  <a:noFill/>
                </a:ln>
                <a:solidFill>
                  <a:srgbClr val="009041"/>
                </a:solidFill>
                <a:effectLst/>
                <a:latin typeface="Calibri" panose="020F0502020204030204" pitchFamily="34" charset="0"/>
              </a:rPr>
              <a:t>Asociația Națională pentru Turism Receptor și Intern 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FD65058C-B490-404F-A168-DA0B4D1D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986" y="755658"/>
            <a:ext cx="4013201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2800" b="1" i="0" u="none" strike="noStrike" cap="none" normalizeH="0" baseline="0" dirty="0">
                <a:ln>
                  <a:noFill/>
                </a:ln>
                <a:solidFill>
                  <a:srgbClr val="215868"/>
                </a:solidFill>
                <a:effectLst/>
                <a:latin typeface="Calibri" panose="020F0502020204030204" pitchFamily="34" charset="0"/>
              </a:rPr>
              <a:t>Beneficiarii  proiectului: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altLang="ro-RO" sz="10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2200" b="1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Calibri" panose="020F0502020204030204" pitchFamily="34" charset="0"/>
              </a:rPr>
              <a:t>Consiliul raional Hâncești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2200" b="1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Calibri" panose="020F0502020204030204" pitchFamily="34" charset="0"/>
              </a:rPr>
              <a:t>Consiliul raional Căușeni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2200" b="1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Calibri" panose="020F0502020204030204" pitchFamily="34" charset="0"/>
              </a:rPr>
              <a:t>Consiliul raional Dubăsari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7" name="Imagine 27" descr="Deschide fotografia">
            <a:extLst>
              <a:ext uri="{FF2B5EF4-FFF2-40B4-BE49-F238E27FC236}">
                <a16:creationId xmlns:a16="http://schemas.microsoft.com/office/drawing/2014/main" id="{B659D0E5-CF84-4AAE-AA1A-15E6CB66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22" y="4043812"/>
            <a:ext cx="1143234" cy="893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CA6F0EB-8DEC-47B2-8DB5-93E3E4747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872" y="4271958"/>
            <a:ext cx="168433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id="{B5B89FCE-1208-49F6-BA03-B26F20483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774" y="4092917"/>
            <a:ext cx="1441451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6" name="CasetăText 15">
            <a:extLst>
              <a:ext uri="{FF2B5EF4-FFF2-40B4-BE49-F238E27FC236}">
                <a16:creationId xmlns:a16="http://schemas.microsoft.com/office/drawing/2014/main" id="{4B3D2884-FCB3-4BF0-94AD-08FC331BA25A}"/>
              </a:ext>
            </a:extLst>
          </p:cNvPr>
          <p:cNvSpPr txBox="1"/>
          <p:nvPr/>
        </p:nvSpPr>
        <p:spPr>
          <a:xfrm>
            <a:off x="1808480" y="5057211"/>
            <a:ext cx="94792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 </a:t>
            </a:r>
            <a:r>
              <a:rPr lang="ro-RO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GoYouth</a:t>
            </a:r>
            <a:r>
              <a:rPr lang="ro-RO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 este implementat de  Asociația Henri </a:t>
            </a:r>
            <a:r>
              <a:rPr lang="ro-RO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Capitant</a:t>
            </a:r>
            <a:r>
              <a:rPr lang="ro-RO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Cultură Juridică /AHCCJ </a:t>
            </a:r>
            <a:r>
              <a:rPr lang="ro-MD" sz="20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(Grant nr.979)</a:t>
            </a:r>
            <a:endParaRPr lang="ro-MD" sz="2000" b="1" i="1">
              <a:effectLst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  <a:p>
            <a:pPr algn="ctr"/>
            <a:endParaRPr lang="ro-RO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C1EC22-9EFE-4D5D-86F9-C8679FE119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294" y="5691727"/>
            <a:ext cx="1777778" cy="520635"/>
          </a:xfrm>
          <a:prstGeom prst="rect">
            <a:avLst/>
          </a:prstGeom>
        </p:spPr>
      </p:pic>
      <p:pic>
        <p:nvPicPr>
          <p:cNvPr id="2050" name="Picture 2" descr="Acasă - Alianța Franceză din Moldova">
            <a:extLst>
              <a:ext uri="{FF2B5EF4-FFF2-40B4-BE49-F238E27FC236}">
                <a16:creationId xmlns:a16="http://schemas.microsoft.com/office/drawing/2014/main" id="{19E934B1-B9DA-4D09-8628-5C3BA8E99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462" y="3947550"/>
            <a:ext cx="1062452" cy="94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9BB3A4-0208-40A7-BE02-72D7468025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79" y="4122791"/>
            <a:ext cx="1467825" cy="7710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02F96A-E297-4FBB-9D6B-F8E9A5A1EE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79" y="3212835"/>
            <a:ext cx="2089746" cy="7469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2FF667-0ADE-41FF-8B10-C0D310EDF9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567" y="4295444"/>
            <a:ext cx="1383921" cy="4965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F032A62-2596-408C-A37B-D8CAC059DD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530" y="4000195"/>
            <a:ext cx="948715" cy="9372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55AF741-C5FA-4216-8C26-A1ED39D32CA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937" y="5584035"/>
            <a:ext cx="2141540" cy="614177"/>
          </a:xfrm>
          <a:prstGeom prst="rect">
            <a:avLst/>
          </a:prstGeom>
        </p:spPr>
      </p:pic>
      <p:pic>
        <p:nvPicPr>
          <p:cNvPr id="17" name="Imagine 16">
            <a:extLst>
              <a:ext uri="{FF2B5EF4-FFF2-40B4-BE49-F238E27FC236}">
                <a16:creationId xmlns:a16="http://schemas.microsoft.com/office/drawing/2014/main" id="{C1813E51-B753-41AF-A80E-715FC298B2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42639" y="0"/>
            <a:ext cx="6764375" cy="8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60070"/>
      </p:ext>
    </p:extLst>
  </p:cSld>
  <p:clrMapOvr>
    <a:masterClrMapping/>
  </p:clrMapOvr>
</p:sld>
</file>

<file path=ppt/theme/theme1.xml><?xml version="1.0" encoding="utf-8"?>
<a:theme xmlns:a="http://schemas.openxmlformats.org/drawingml/2006/main" name="Adier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Adier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diere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559</TotalTime>
  <Words>1977</Words>
  <Application>Microsoft Office PowerPoint</Application>
  <PresentationFormat>Широкоэкранный</PresentationFormat>
  <Paragraphs>217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DengXian</vt:lpstr>
      <vt:lpstr>Arial</vt:lpstr>
      <vt:lpstr>Calibri</vt:lpstr>
      <vt:lpstr>Century Gothic</vt:lpstr>
      <vt:lpstr>Times New Roman</vt:lpstr>
      <vt:lpstr>Wingdings</vt:lpstr>
      <vt:lpstr>Wingdings 3</vt:lpstr>
      <vt:lpstr>Adiere</vt:lpstr>
      <vt:lpstr>         TEMA NR.1  ANTREPRENORIATUL SOCIAL ȘI OBIECTIVELE DEZVOLTĂRII DURABILE Formator: Dr.hab. Plotnic Olesea, profesor universitar</vt:lpstr>
      <vt:lpstr> Unități de conținut:</vt:lpstr>
      <vt:lpstr> Obiective de referință</vt:lpstr>
      <vt:lpstr> Bibliografie recomandată</vt:lpstr>
      <vt:lpstr> Evaluare inițială a cunoștințelor în domeniul Antreprenoriatului social</vt:lpstr>
      <vt:lpstr>1. Prevederi generale despre Antreprenoriatul social </vt:lpstr>
      <vt:lpstr> a. Noțiune de Antreprenoriat social </vt:lpstr>
      <vt:lpstr> b. Elementele specifice de identificare a Antreprenoriatului social</vt:lpstr>
      <vt:lpstr>2. Cadrul legal de reglementare a Antreprenoriatului social </vt:lpstr>
      <vt:lpstr> a. Legislația primară </vt:lpstr>
      <vt:lpstr> a. Legislația primară </vt:lpstr>
      <vt:lpstr> b. Legislația complimentară</vt:lpstr>
      <vt:lpstr> 3. Subiecții Antreprenoriatului social </vt:lpstr>
      <vt:lpstr> a. Întreprinderea socială</vt:lpstr>
      <vt:lpstr> b. Întreprinderea socială de inserție</vt:lpstr>
      <vt:lpstr> c. Beneficiarii Antreprenoriatului social </vt:lpstr>
      <vt:lpstr>Lista beneficiarilor antreprenoriatului social cuprind:</vt:lpstr>
      <vt:lpstr> 4. Activitatea de întreprinzător social  </vt:lpstr>
      <vt:lpstr>a. Definiția activității de întreprinzător individual  </vt:lpstr>
      <vt:lpstr>b. Elementele definitorii ale activităţii de întreprinzător social </vt:lpstr>
      <vt:lpstr>5. Domeniile de desfășurare a Antreprenoriatului social a. Cadrul legal </vt:lpstr>
      <vt:lpstr>b. Domeniile orientate spre activități de întreprinzător social sunt: </vt:lpstr>
      <vt:lpstr>6. Facilitățile de dezvoltare a Antreprenoriatului social a. La nivel central </vt:lpstr>
      <vt:lpstr>6. Facilitățile de dezvoltare a Antreprenoriatului social a. La nivel local</vt:lpstr>
      <vt:lpstr>Activitatea practică nr.1</vt:lpstr>
      <vt:lpstr>Activitatea practică nr.2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NR.1  ANTREPRENORIATUL SOCIAL ȘI OBIECTIVELE DEZVOLTĂRII DURABILE Formator: Dr.hab. Plotnic Olesea</dc:title>
  <dc:creator>HP</dc:creator>
  <cp:lastModifiedBy>User</cp:lastModifiedBy>
  <cp:revision>15</cp:revision>
  <dcterms:created xsi:type="dcterms:W3CDTF">2022-02-09T12:27:37Z</dcterms:created>
  <dcterms:modified xsi:type="dcterms:W3CDTF">2022-02-14T08:20:11Z</dcterms:modified>
</cp:coreProperties>
</file>